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3"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7" r:id="rId15"/>
    <p:sldId id="278" r:id="rId16"/>
  </p:sldIdLst>
  <p:sldSz cx="5449888" cy="757396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673" autoAdjust="0"/>
  </p:normalViewPr>
  <p:slideViewPr>
    <p:cSldViewPr>
      <p:cViewPr>
        <p:scale>
          <a:sx n="70" d="100"/>
          <a:sy n="70" d="100"/>
        </p:scale>
        <p:origin x="-2256" y="78"/>
      </p:cViewPr>
      <p:guideLst>
        <p:guide orient="horz" pos="2386"/>
        <p:guide pos="1716"/>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317910" y="1514793"/>
            <a:ext cx="4679637" cy="2019723"/>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317910" y="3565590"/>
            <a:ext cx="4681454" cy="1935568"/>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7C9B81F-C347-4BEF-BFDF-29C42F48304A}" type="datetimeFigureOut">
              <a:rPr lang="en-US" smtClean="0"/>
              <a:pPr/>
              <a:t>7/16/2018</a:t>
            </a:fld>
            <a:endParaRPr lang="en-US"/>
          </a:p>
        </p:txBody>
      </p:sp>
      <p:sp>
        <p:nvSpPr>
          <p:cNvPr id="19" name="Нижний колонтитул 18"/>
          <p:cNvSpPr>
            <a:spLocks noGrp="1"/>
          </p:cNvSpPr>
          <p:nvPr>
            <p:ph type="ftr" sz="quarter" idx="11"/>
          </p:nvPr>
        </p:nvSpPr>
        <p:spPr/>
        <p:txBody>
          <a:bodyPr/>
          <a:lstStyle/>
          <a:p>
            <a:endParaRPr kumimoji="0" lang="en-US"/>
          </a:p>
        </p:txBody>
      </p:sp>
      <p:sp>
        <p:nvSpPr>
          <p:cNvPr id="27" name="Номер слайда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C9B81F-C347-4BEF-BFDF-29C42F48304A}" type="datetimeFigureOut">
              <a:rPr lang="en-US" smtClean="0"/>
              <a:pPr/>
              <a:t>7/16/2018</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3951169" y="1009863"/>
            <a:ext cx="1226225" cy="5755862"/>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272494" y="1009863"/>
            <a:ext cx="3587843" cy="5755862"/>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C9B81F-C347-4BEF-BFDF-29C42F48304A}" type="datetimeFigureOut">
              <a:rPr lang="en-US" smtClean="0"/>
              <a:pPr/>
              <a:t>7/16/2018</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C9B81F-C347-4BEF-BFDF-29C42F48304A}" type="datetimeFigureOut">
              <a:rPr lang="en-US" smtClean="0"/>
              <a:pPr/>
              <a:t>7/16/2018</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6093" y="1454201"/>
            <a:ext cx="4632405" cy="150469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316093" y="2987026"/>
            <a:ext cx="4632405" cy="1667323"/>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7C9B81F-C347-4BEF-BFDF-29C42F48304A}" type="datetimeFigureOut">
              <a:rPr lang="en-US" smtClean="0"/>
              <a:pPr/>
              <a:t>7/16/2018</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2495" y="777594"/>
            <a:ext cx="4904899" cy="1262327"/>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272494" y="2120539"/>
            <a:ext cx="2407034" cy="4897829"/>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2770360" y="2120539"/>
            <a:ext cx="2407034" cy="4897829"/>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7C9B81F-C347-4BEF-BFDF-29C42F48304A}" type="datetimeFigureOut">
              <a:rPr lang="en-US" smtClean="0"/>
              <a:pPr/>
              <a:t>7/16/2018</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2495" y="777594"/>
            <a:ext cx="4904899" cy="1262327"/>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272495" y="2048933"/>
            <a:ext cx="2407980" cy="728187"/>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2768468" y="2053913"/>
            <a:ext cx="2408926" cy="723207"/>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72495" y="2777120"/>
            <a:ext cx="2407980" cy="4247206"/>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768468" y="2777120"/>
            <a:ext cx="2408926" cy="4247206"/>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7C9B81F-C347-4BEF-BFDF-29C42F48304A}" type="datetimeFigureOut">
              <a:rPr lang="en-US" smtClean="0"/>
              <a:pPr/>
              <a:t>7/16/2018</a:t>
            </a:fld>
            <a:endParaRPr lang="en-US"/>
          </a:p>
        </p:txBody>
      </p:sp>
      <p:sp>
        <p:nvSpPr>
          <p:cNvPr id="8" name="Нижний колонтитул 7"/>
          <p:cNvSpPr>
            <a:spLocks noGrp="1"/>
          </p:cNvSpPr>
          <p:nvPr>
            <p:ph type="ftr" sz="quarter" idx="11"/>
          </p:nvPr>
        </p:nvSpPr>
        <p:spPr/>
        <p:txBody>
          <a:bodyPr/>
          <a:lstStyle/>
          <a:p>
            <a:endParaRPr kumimoji="0" lang="en-US" dirty="0"/>
          </a:p>
        </p:txBody>
      </p:sp>
      <p:sp>
        <p:nvSpPr>
          <p:cNvPr id="9" name="Номер слайда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2494" y="777594"/>
            <a:ext cx="4950315" cy="1262327"/>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7C9B81F-C347-4BEF-BFDF-29C42F48304A}" type="datetimeFigureOut">
              <a:rPr lang="en-US" smtClean="0"/>
              <a:pPr/>
              <a:t>7/16/2018</a:t>
            </a:fld>
            <a:endParaRPr lang="en-US"/>
          </a:p>
        </p:txBody>
      </p:sp>
      <p:sp>
        <p:nvSpPr>
          <p:cNvPr id="4" name="Нижний колонтитул 3"/>
          <p:cNvSpPr>
            <a:spLocks noGrp="1"/>
          </p:cNvSpPr>
          <p:nvPr>
            <p:ph type="ftr" sz="quarter" idx="11"/>
          </p:nvPr>
        </p:nvSpPr>
        <p:spPr/>
        <p:txBody>
          <a:bodyPr/>
          <a:lstStyle/>
          <a:p>
            <a:endParaRPr kumimoji="0" lang="en-US"/>
          </a:p>
        </p:txBody>
      </p:sp>
      <p:sp>
        <p:nvSpPr>
          <p:cNvPr id="5" name="Номер слайда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7C9B81F-C347-4BEF-BFDF-29C42F48304A}" type="datetimeFigureOut">
              <a:rPr lang="en-US" smtClean="0"/>
              <a:pPr/>
              <a:t>7/16/2018</a:t>
            </a:fld>
            <a:endParaRPr lang="en-US"/>
          </a:p>
        </p:txBody>
      </p:sp>
      <p:sp>
        <p:nvSpPr>
          <p:cNvPr id="3" name="Нижний колонтитул 2"/>
          <p:cNvSpPr>
            <a:spLocks noGrp="1"/>
          </p:cNvSpPr>
          <p:nvPr>
            <p:ph type="ftr" sz="quarter" idx="11"/>
          </p:nvPr>
        </p:nvSpPr>
        <p:spPr/>
        <p:txBody>
          <a:bodyPr/>
          <a:lstStyle/>
          <a:p>
            <a:endParaRPr kumimoji="0" lang="en-US"/>
          </a:p>
        </p:txBody>
      </p:sp>
      <p:sp>
        <p:nvSpPr>
          <p:cNvPr id="4" name="Номер слайда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8742" y="568049"/>
            <a:ext cx="1634966" cy="1283366"/>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08742" y="1851413"/>
            <a:ext cx="1634966" cy="5049309"/>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130755" y="1851413"/>
            <a:ext cx="3046639" cy="5049309"/>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7C9B81F-C347-4BEF-BFDF-29C42F48304A}" type="datetimeFigureOut">
              <a:rPr lang="en-US" smtClean="0"/>
              <a:pPr/>
              <a:t>7/16/2018</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1886811" y="1223758"/>
            <a:ext cx="3133686" cy="4544378"/>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4770520" y="5919320"/>
            <a:ext cx="92648" cy="17167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363326" y="1299873"/>
            <a:ext cx="1318873" cy="1747844"/>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363326" y="3124105"/>
            <a:ext cx="1317056" cy="2406837"/>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7C9B81F-C347-4BEF-BFDF-29C42F48304A}" type="datetimeFigureOut">
              <a:rPr lang="en-US" smtClean="0"/>
              <a:pPr/>
              <a:t>7/16/2018</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a:xfrm>
            <a:off x="4814068" y="7019942"/>
            <a:ext cx="363326" cy="403243"/>
          </a:xfrm>
        </p:spPr>
        <p:txBody>
          <a:bodyPr/>
          <a:lstStyle/>
          <a:p>
            <a:fld id="{042AED99-7FB4-404E-8A97-64753DCE42EC}" type="slidenum">
              <a:rPr kumimoji="0" lang="en-US" smtClean="0"/>
              <a:pPr/>
              <a:t>‹#›</a:t>
            </a:fld>
            <a:endParaRPr kumimoji="0" lang="en-US"/>
          </a:p>
        </p:txBody>
      </p:sp>
      <p:sp>
        <p:nvSpPr>
          <p:cNvPr id="3" name="Рисунок 2"/>
          <p:cNvSpPr>
            <a:spLocks noGrp="1"/>
          </p:cNvSpPr>
          <p:nvPr>
            <p:ph type="pic" idx="1"/>
          </p:nvPr>
        </p:nvSpPr>
        <p:spPr>
          <a:xfrm rot="420000">
            <a:off x="2077557" y="1324745"/>
            <a:ext cx="2752193" cy="4342405"/>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5677" y="6423843"/>
            <a:ext cx="5461242" cy="115012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2611405" y="6869164"/>
            <a:ext cx="2838483" cy="704799"/>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5677" y="-7890"/>
            <a:ext cx="5461242" cy="115012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2611405" y="-7889"/>
            <a:ext cx="2838483" cy="704799"/>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272495" y="777594"/>
            <a:ext cx="4904899" cy="1262327"/>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272495" y="2137541"/>
            <a:ext cx="4904899" cy="4847336"/>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272494" y="7019942"/>
            <a:ext cx="1271641" cy="40324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7/16/2018</a:t>
            </a:fld>
            <a:endParaRPr lang="en-US" dirty="0">
              <a:solidFill>
                <a:schemeClr val="tx2">
                  <a:shade val="90000"/>
                </a:schemeClr>
              </a:solidFill>
            </a:endParaRPr>
          </a:p>
        </p:txBody>
      </p:sp>
      <p:sp>
        <p:nvSpPr>
          <p:cNvPr id="22" name="Нижний колонтитул 21"/>
          <p:cNvSpPr>
            <a:spLocks noGrp="1"/>
          </p:cNvSpPr>
          <p:nvPr>
            <p:ph type="ftr" sz="quarter" idx="3"/>
          </p:nvPr>
        </p:nvSpPr>
        <p:spPr>
          <a:xfrm>
            <a:off x="1589551" y="7019942"/>
            <a:ext cx="1998292" cy="40324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Номер слайда 17"/>
          <p:cNvSpPr>
            <a:spLocks noGrp="1"/>
          </p:cNvSpPr>
          <p:nvPr>
            <p:ph type="sldNum" sz="quarter" idx="4"/>
          </p:nvPr>
        </p:nvSpPr>
        <p:spPr>
          <a:xfrm>
            <a:off x="4723236" y="7019942"/>
            <a:ext cx="454157" cy="40324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Группа 1"/>
          <p:cNvGrpSpPr/>
          <p:nvPr/>
        </p:nvGrpSpPr>
        <p:grpSpPr>
          <a:xfrm>
            <a:off x="-11334" y="223539"/>
            <a:ext cx="5471671" cy="717002"/>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Прямоугольник 3"/>
          <p:cNvSpPr/>
          <p:nvPr/>
        </p:nvSpPr>
        <p:spPr>
          <a:xfrm>
            <a:off x="438928" y="1786717"/>
            <a:ext cx="4643470" cy="768096"/>
          </a:xfrm>
          <a:prstGeom prst="rect">
            <a:avLst/>
          </a:prstGeom>
        </p:spPr>
        <p:txBody>
          <a:bodyPr lIns="0" tIns="0" rIns="0" bIns="0">
            <a:noAutofit/>
          </a:bodyPr>
          <a:lstStyle/>
          <a:p>
            <a:pPr marL="38100" indent="0" algn="ctr">
              <a:spcBef>
                <a:spcPts val="1890"/>
              </a:spcBef>
              <a:spcAft>
                <a:spcPts val="420"/>
              </a:spcAft>
            </a:pPr>
            <a:endParaRPr lang="ru" sz="2000" b="1" spc="-150" dirty="0">
              <a:solidFill>
                <a:srgbClr val="00B0F0"/>
              </a:solidFill>
              <a:latin typeface="Segoe UI"/>
            </a:endParaRPr>
          </a:p>
        </p:txBody>
      </p:sp>
      <p:sp>
        <p:nvSpPr>
          <p:cNvPr id="5" name="Прямоугольник 4"/>
          <p:cNvSpPr/>
          <p:nvPr/>
        </p:nvSpPr>
        <p:spPr>
          <a:xfrm>
            <a:off x="296052" y="5072866"/>
            <a:ext cx="4857784" cy="1714512"/>
          </a:xfrm>
          <a:prstGeom prst="rect">
            <a:avLst/>
          </a:prstGeom>
          <a:solidFill>
            <a:schemeClr val="tx2">
              <a:lumMod val="60000"/>
              <a:lumOff val="40000"/>
              <a:alpha val="99000"/>
            </a:schemeClr>
          </a:solidFill>
        </p:spPr>
        <p:txBody>
          <a:bodyPr lIns="0" tIns="0" rIns="0" bIns="0">
            <a:noAutofit/>
          </a:bodyPr>
          <a:lstStyle/>
          <a:p>
            <a:pPr marL="38100" indent="0" algn="ctr">
              <a:spcAft>
                <a:spcPts val="600"/>
              </a:spcAft>
            </a:pPr>
            <a:r>
              <a:rPr lang="ru" sz="1400" b="1" dirty="0">
                <a:solidFill>
                  <a:srgbClr val="002060"/>
                </a:solidFill>
                <a:latin typeface="Trebuchet MS"/>
              </a:rPr>
              <a:t>ПЕНСИОНЕРЫ</a:t>
            </a:r>
            <a:r>
              <a:rPr lang="ru" sz="1400" b="1" dirty="0" smtClean="0">
                <a:solidFill>
                  <a:srgbClr val="002060"/>
                </a:solidFill>
                <a:latin typeface="Trebuchet MS"/>
              </a:rPr>
              <a:t>, ЛИЦА </a:t>
            </a:r>
            <a:endParaRPr lang="ru" sz="1400" b="1" dirty="0">
              <a:solidFill>
                <a:srgbClr val="002060"/>
              </a:solidFill>
              <a:latin typeface="Trebuchet MS"/>
            </a:endParaRPr>
          </a:p>
          <a:p>
            <a:pPr marL="38100" algn="ctr">
              <a:spcAft>
                <a:spcPts val="600"/>
              </a:spcAft>
            </a:pPr>
            <a:r>
              <a:rPr lang="ru-RU" sz="1400" b="1" dirty="0" smtClean="0">
                <a:solidFill>
                  <a:srgbClr val="002060"/>
                </a:solidFill>
                <a:latin typeface="Trebuchet MS"/>
              </a:rPr>
              <a:t>ПРЕДПЕНСИОННОГО ВОЗРАСТА,</a:t>
            </a:r>
          </a:p>
          <a:p>
            <a:pPr marL="38100" algn="ctr">
              <a:spcAft>
                <a:spcPts val="600"/>
              </a:spcAft>
            </a:pPr>
            <a:r>
              <a:rPr lang="ru-RU" sz="1400" b="1" dirty="0" smtClean="0">
                <a:solidFill>
                  <a:srgbClr val="002060"/>
                </a:solidFill>
                <a:latin typeface="Trebuchet MS"/>
              </a:rPr>
              <a:t>  имеющие </a:t>
            </a:r>
            <a:r>
              <a:rPr lang="ru-RU" sz="1400" b="1" dirty="0">
                <a:solidFill>
                  <a:srgbClr val="002060"/>
                </a:solidFill>
                <a:latin typeface="Trebuchet MS"/>
              </a:rPr>
              <a:t>обозначенный законодательно стаж работы по конкретной специальности или определенный социальный </a:t>
            </a:r>
            <a:r>
              <a:rPr lang="ru-RU" sz="1400" b="1" dirty="0" smtClean="0">
                <a:solidFill>
                  <a:srgbClr val="002060"/>
                </a:solidFill>
                <a:latin typeface="Trebuchet MS"/>
              </a:rPr>
              <a:t>статус,</a:t>
            </a:r>
            <a:endParaRPr lang="ru-RU" sz="1400" b="1" dirty="0" smtClean="0">
              <a:solidFill>
                <a:srgbClr val="002060"/>
              </a:solidFill>
              <a:latin typeface="Trebuchet MS"/>
            </a:endParaRPr>
          </a:p>
          <a:p>
            <a:pPr marL="38100" algn="ctr">
              <a:spcAft>
                <a:spcPts val="600"/>
              </a:spcAft>
            </a:pPr>
            <a:r>
              <a:rPr lang="ru-RU" sz="1400" b="1" dirty="0" smtClean="0">
                <a:solidFill>
                  <a:srgbClr val="FFFFFF"/>
                </a:solidFill>
                <a:latin typeface="Trebuchet MS"/>
              </a:rPr>
              <a:t> </a:t>
            </a:r>
            <a:r>
              <a:rPr lang="ru" sz="1400" b="1" dirty="0">
                <a:solidFill>
                  <a:srgbClr val="000099"/>
                </a:solidFill>
                <a:latin typeface="Trebuchet MS"/>
              </a:rPr>
              <a:t>ЭТА ПАМЯТКА - ДЛЯ ВАС!</a:t>
            </a:r>
          </a:p>
        </p:txBody>
      </p:sp>
      <p:pic>
        <p:nvPicPr>
          <p:cNvPr id="8" name="Picture 6" descr="\\server\Обмен\_ПЕРСОНАЛЬНЫЕ ПАПКИ\КРИВИЦКИЙ А\Логотипы ГИТ\Логотип1.png"/>
          <p:cNvPicPr>
            <a:picLocks noChangeAspect="1" noChangeArrowheads="1"/>
          </p:cNvPicPr>
          <p:nvPr/>
        </p:nvPicPr>
        <p:blipFill>
          <a:blip r:embed="rId2"/>
          <a:srcRect/>
          <a:stretch>
            <a:fillRect/>
          </a:stretch>
        </p:blipFill>
        <p:spPr bwMode="auto">
          <a:xfrm>
            <a:off x="0" y="1286651"/>
            <a:ext cx="5449888" cy="2286015"/>
          </a:xfrm>
          <a:prstGeom prst="rect">
            <a:avLst/>
          </a:prstGeom>
          <a:solidFill>
            <a:schemeClr val="accent2"/>
          </a:solidFill>
          <a:ln w="9525">
            <a:noFill/>
            <a:miter lim="800000"/>
            <a:headEnd/>
            <a:tailEnd/>
          </a:ln>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24614" y="715147"/>
            <a:ext cx="5072098"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450850" algn="just" eaLnBrk="0" fontAlgn="base" hangingPunct="0">
              <a:lnSpc>
                <a:spcPct val="100000"/>
              </a:lnSpc>
              <a:spcBef>
                <a:spcPct val="0"/>
              </a:spcBef>
              <a:spcAft>
                <a:spcPct val="0"/>
              </a:spcAft>
              <a:buClrTx/>
              <a:buSzTx/>
              <a:buFontTx/>
              <a:buNone/>
              <a:tabLst/>
            </a:pPr>
            <a:r>
              <a:rPr lang="ru-RU" sz="1600" dirty="0">
                <a:latin typeface="Times New Roman" pitchFamily="18" charset="0"/>
                <a:ea typeface="Times New Roman" pitchFamily="18" charset="0"/>
                <a:cs typeface="Times New Roman" pitchFamily="18" charset="0"/>
              </a:rPr>
              <a:t>Оформить досрочные выплаты по старости </a:t>
            </a:r>
            <a:r>
              <a:rPr lang="ru-RU" sz="1600" dirty="0" smtClean="0">
                <a:latin typeface="Times New Roman" pitchFamily="18" charset="0"/>
                <a:ea typeface="Times New Roman" pitchFamily="18" charset="0"/>
                <a:cs typeface="Times New Roman" pitchFamily="18" charset="0"/>
              </a:rPr>
              <a:t>могут </a:t>
            </a:r>
            <a:r>
              <a:rPr lang="ru-RU" sz="1600" dirty="0">
                <a:latin typeface="Times New Roman" pitchFamily="18" charset="0"/>
                <a:ea typeface="Times New Roman" pitchFamily="18" charset="0"/>
                <a:cs typeface="Times New Roman" pitchFamily="18" charset="0"/>
              </a:rPr>
              <a:t>и некоторые категории граждан, которые не относятся к Спискам с опасными и вредными условиями труда. </a:t>
            </a:r>
          </a:p>
          <a:p>
            <a:pPr marR="0" indent="450850" algn="just" eaLnBrk="0" fontAlgn="base" hangingPunct="0">
              <a:lnSpc>
                <a:spcPct val="100000"/>
              </a:lnSpc>
              <a:spcBef>
                <a:spcPct val="0"/>
              </a:spcBef>
              <a:spcAft>
                <a:spcPct val="0"/>
              </a:spcAft>
              <a:buClrTx/>
              <a:buSzTx/>
              <a:buFontTx/>
              <a:buNone/>
              <a:tabLst/>
            </a:pPr>
            <a:r>
              <a:rPr lang="ru-RU" sz="1600" dirty="0">
                <a:latin typeface="Times New Roman" pitchFamily="18" charset="0"/>
                <a:ea typeface="Times New Roman" pitchFamily="18" charset="0"/>
                <a:cs typeface="Times New Roman" pitchFamily="18" charset="0"/>
              </a:rPr>
              <a:t>Важно различать досрочный выход на заслуженный отдых и возможность получать </a:t>
            </a:r>
            <a:r>
              <a:rPr lang="ru-RU" sz="1600" dirty="0" err="1">
                <a:latin typeface="Times New Roman" pitchFamily="18" charset="0"/>
                <a:ea typeface="Times New Roman" pitchFamily="18" charset="0"/>
                <a:cs typeface="Times New Roman" pitchFamily="18" charset="0"/>
              </a:rPr>
              <a:t>соцпенсию</a:t>
            </a:r>
            <a:r>
              <a:rPr lang="ru-RU" sz="1600" dirty="0">
                <a:latin typeface="Times New Roman" pitchFamily="18" charset="0"/>
                <a:ea typeface="Times New Roman" pitchFamily="18" charset="0"/>
                <a:cs typeface="Times New Roman" pitchFamily="18" charset="0"/>
              </a:rPr>
              <a:t>. </a:t>
            </a:r>
          </a:p>
          <a:p>
            <a:pPr marR="0" indent="450850" algn="just" eaLnBrk="0" fontAlgn="base" hangingPunct="0">
              <a:lnSpc>
                <a:spcPct val="100000"/>
              </a:lnSpc>
              <a:spcBef>
                <a:spcPct val="0"/>
              </a:spcBef>
              <a:spcAft>
                <a:spcPct val="0"/>
              </a:spcAft>
              <a:buClrTx/>
              <a:buSzTx/>
              <a:buFontTx/>
              <a:buNone/>
              <a:tabLst/>
            </a:pPr>
            <a:r>
              <a:rPr lang="ru-RU" sz="1600" dirty="0">
                <a:latin typeface="Times New Roman" pitchFamily="18" charset="0"/>
                <a:ea typeface="Times New Roman" pitchFamily="18" charset="0"/>
                <a:cs typeface="Times New Roman" pitchFamily="18" charset="0"/>
              </a:rPr>
              <a:t>Если для первой обязательным является наличие определенного страхового и трудового стажа, то </a:t>
            </a:r>
            <a:r>
              <a:rPr lang="ru-RU" sz="1600" dirty="0" err="1">
                <a:latin typeface="Times New Roman" pitchFamily="18" charset="0"/>
                <a:ea typeface="Times New Roman" pitchFamily="18" charset="0"/>
                <a:cs typeface="Times New Roman" pitchFamily="18" charset="0"/>
              </a:rPr>
              <a:t>соцпенсия</a:t>
            </a:r>
            <a:r>
              <a:rPr lang="ru-RU" sz="1600" dirty="0">
                <a:latin typeface="Times New Roman" pitchFamily="18" charset="0"/>
                <a:ea typeface="Times New Roman" pitchFamily="18" charset="0"/>
                <a:cs typeface="Times New Roman" pitchFamily="18" charset="0"/>
              </a:rPr>
              <a:t> может назначаться даже тогда, когда человек никогда не работал. При этом социальное довольствие имеет утвержденный правительством размер, в то время как сумма выплат зависит от наработанного стажа. </a:t>
            </a:r>
          </a:p>
          <a:p>
            <a:pPr marR="0" indent="450850" algn="just" eaLnBrk="0" fontAlgn="base" hangingPunct="0">
              <a:lnSpc>
                <a:spcPct val="100000"/>
              </a:lnSpc>
              <a:spcBef>
                <a:spcPct val="0"/>
              </a:spcBef>
              <a:spcAft>
                <a:spcPct val="0"/>
              </a:spcAft>
              <a:buClrTx/>
              <a:buSzTx/>
              <a:buFontTx/>
              <a:buNone/>
              <a:tabLst/>
            </a:pPr>
            <a:r>
              <a:rPr lang="ru-RU" sz="1600" b="1" u="sng" dirty="0">
                <a:latin typeface="Times New Roman" pitchFamily="18" charset="0"/>
                <a:ea typeface="Times New Roman" pitchFamily="18" charset="0"/>
                <a:cs typeface="Times New Roman" pitchFamily="18" charset="0"/>
              </a:rPr>
              <a:t>Для многодетных матерей.</a:t>
            </a:r>
          </a:p>
          <a:p>
            <a:pPr marR="0" indent="450850" algn="just" eaLnBrk="0" fontAlgn="base" hangingPunct="0">
              <a:lnSpc>
                <a:spcPct val="100000"/>
              </a:lnSpc>
              <a:spcBef>
                <a:spcPct val="0"/>
              </a:spcBef>
              <a:spcAft>
                <a:spcPct val="0"/>
              </a:spcAft>
              <a:buClrTx/>
              <a:buSzTx/>
              <a:buFontTx/>
              <a:buNone/>
              <a:tabLst/>
            </a:pPr>
            <a:r>
              <a:rPr lang="ru-RU" sz="1600" dirty="0">
                <a:latin typeface="Times New Roman" pitchFamily="18" charset="0"/>
                <a:ea typeface="Times New Roman" pitchFamily="18" charset="0"/>
                <a:cs typeface="Times New Roman" pitchFamily="18" charset="0"/>
              </a:rPr>
              <a:t>Для тех женщин, которые воспитали пять и более детей в возрасте до 8 лет государство предлагает возможность выйти на заслуженный отдых раньше положенного времени. Для этого необходимо достичь 50-летнего возраста и иметь за плечами 15-летнюю трудовую деятельность на официальном месте работы. </a:t>
            </a:r>
          </a:p>
          <a:p>
            <a:pPr marR="0" indent="450850" algn="just" eaLnBrk="0" fontAlgn="base" hangingPunct="0">
              <a:lnSpc>
                <a:spcPct val="100000"/>
              </a:lnSpc>
              <a:spcBef>
                <a:spcPct val="0"/>
              </a:spcBef>
              <a:spcAft>
                <a:spcPct val="0"/>
              </a:spcAft>
              <a:buClrTx/>
              <a:buSzTx/>
              <a:buFontTx/>
              <a:buNone/>
              <a:tabLst/>
            </a:pPr>
            <a:r>
              <a:rPr lang="ru-RU" sz="1600" dirty="0">
                <a:latin typeface="Times New Roman" pitchFamily="18" charset="0"/>
                <a:ea typeface="Times New Roman" pitchFamily="18" charset="0"/>
                <a:cs typeface="Times New Roman" pitchFamily="18" charset="0"/>
              </a:rPr>
              <a:t>Тем же женщинам, которые не соответствуют приведенным выше критериям, начисляется лишь </a:t>
            </a:r>
            <a:r>
              <a:rPr lang="ru-RU" sz="1600" dirty="0" err="1">
                <a:latin typeface="Times New Roman" pitchFamily="18" charset="0"/>
                <a:ea typeface="Times New Roman" pitchFamily="18" charset="0"/>
                <a:cs typeface="Times New Roman" pitchFamily="18" charset="0"/>
              </a:rPr>
              <a:t>соцпенсия</a:t>
            </a:r>
            <a:r>
              <a:rPr lang="ru-RU" sz="1600" dirty="0">
                <a:latin typeface="Times New Roman" pitchFamily="18" charset="0"/>
                <a:ea typeface="Times New Roman" pitchFamily="18" charset="0"/>
                <a:cs typeface="Times New Roman" pitchFamily="18" charset="0"/>
              </a:rPr>
              <a:t>. </a:t>
            </a:r>
            <a:endParaRPr lang="ru-RU" sz="1600" dirty="0" smtClean="0">
              <a:latin typeface="Times New Roman" pitchFamily="18" charset="0"/>
              <a:ea typeface="Times New Roman" pitchFamily="18" charset="0"/>
              <a:cs typeface="Times New Roman" pitchFamily="18" charset="0"/>
            </a:endParaRPr>
          </a:p>
          <a:p>
            <a:pPr marR="0" indent="450850" algn="just" eaLnBrk="0" fontAlgn="base" hangingPunct="0">
              <a:lnSpc>
                <a:spcPct val="100000"/>
              </a:lnSpc>
              <a:spcBef>
                <a:spcPct val="0"/>
              </a:spcBef>
              <a:spcAft>
                <a:spcPct val="0"/>
              </a:spcAft>
              <a:buClrTx/>
              <a:buSzTx/>
              <a:buFontTx/>
              <a:buNone/>
              <a:tabLst/>
            </a:pPr>
            <a:r>
              <a:rPr lang="ru-RU" sz="1600" dirty="0" smtClean="0">
                <a:latin typeface="Times New Roman" pitchFamily="18" charset="0"/>
                <a:ea typeface="Times New Roman" pitchFamily="18" charset="0"/>
                <a:cs typeface="Times New Roman" pitchFamily="18" charset="0"/>
              </a:rPr>
              <a:t>Исключение </a:t>
            </a:r>
            <a:r>
              <a:rPr lang="ru-RU" sz="1600" dirty="0">
                <a:latin typeface="Times New Roman" pitchFamily="18" charset="0"/>
                <a:ea typeface="Times New Roman" pitchFamily="18" charset="0"/>
                <a:cs typeface="Times New Roman" pitchFamily="18" charset="0"/>
              </a:rPr>
              <a:t>составляются лишь те, которые родили двоих и более детей, но трудились на Севере. </a:t>
            </a:r>
            <a:endParaRPr lang="ru-RU" sz="1600" dirty="0" smtClean="0">
              <a:latin typeface="Times New Roman" pitchFamily="18" charset="0"/>
              <a:ea typeface="Times New Roman" pitchFamily="18" charset="0"/>
              <a:cs typeface="Times New Roman" pitchFamily="18" charset="0"/>
            </a:endParaRPr>
          </a:p>
          <a:p>
            <a:pPr marR="0" indent="450850" algn="just" eaLnBrk="0" fontAlgn="base" hangingPunct="0">
              <a:lnSpc>
                <a:spcPct val="100000"/>
              </a:lnSpc>
              <a:spcBef>
                <a:spcPct val="0"/>
              </a:spcBef>
              <a:spcAft>
                <a:spcPct val="0"/>
              </a:spcAft>
              <a:buClrTx/>
              <a:buSzTx/>
              <a:buFontTx/>
              <a:buNone/>
              <a:tabLst/>
            </a:pPr>
            <a:endParaRPr lang="ru-RU" sz="1600" dirty="0">
              <a:latin typeface="Times New Roman" pitchFamily="18" charset="0"/>
              <a:ea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Прямоугольник 4"/>
          <p:cNvSpPr/>
          <p:nvPr/>
        </p:nvSpPr>
        <p:spPr>
          <a:xfrm>
            <a:off x="367490" y="715147"/>
            <a:ext cx="4643470" cy="2585323"/>
          </a:xfrm>
          <a:prstGeom prst="rect">
            <a:avLst/>
          </a:prstGeom>
        </p:spPr>
        <p:txBody>
          <a:bodyPr wrap="square">
            <a:spAutoFit/>
          </a:bodyPr>
          <a:lstStyle/>
          <a:p>
            <a:pPr algn="just"/>
            <a:r>
              <a:rPr lang="ru-RU" dirty="0" smtClean="0">
                <a:latin typeface="Times New Roman" pitchFamily="18" charset="0"/>
                <a:ea typeface="Times New Roman" pitchFamily="18" charset="0"/>
                <a:cs typeface="Times New Roman" pitchFamily="18" charset="0"/>
              </a:rPr>
              <a:t>Для выхода на заслуженный отдых они должны достичь 50-летия. Их суммарный трудовой стаж по трудовому договору должен равняться минимум 20 годам, при этом 12 из них они должны были отработать в районах Крайнего Севера или же 17 в приравненных к таким территориям местностях. </a:t>
            </a:r>
          </a:p>
          <a:p>
            <a:pPr algn="just"/>
            <a:endParaRPr lang="ru-RU" dirty="0"/>
          </a:p>
        </p:txBody>
      </p:sp>
      <p:sp>
        <p:nvSpPr>
          <p:cNvPr id="10241" name="Rectangle 1"/>
          <p:cNvSpPr>
            <a:spLocks noChangeArrowheads="1"/>
          </p:cNvSpPr>
          <p:nvPr/>
        </p:nvSpPr>
        <p:spPr bwMode="auto">
          <a:xfrm>
            <a:off x="0" y="3001163"/>
            <a:ext cx="5449888"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lang="ru-RU" b="1" u="sng" dirty="0">
                <a:latin typeface="Times New Roman" pitchFamily="18" charset="0"/>
                <a:ea typeface="Times New Roman" pitchFamily="18" charset="0"/>
                <a:cs typeface="Times New Roman" pitchFamily="18" charset="0"/>
              </a:rPr>
              <a:t>Инвалидам и их опекунам. </a:t>
            </a:r>
          </a:p>
          <a:p>
            <a:pPr marL="0" marR="0" lvl="0" indent="450850" algn="just" defTabSz="914400" rtl="0" eaLnBrk="0" fontAlgn="base" latinLnBrk="0" hangingPunct="0">
              <a:lnSpc>
                <a:spcPct val="100000"/>
              </a:lnSpc>
              <a:spcBef>
                <a:spcPct val="0"/>
              </a:spcBef>
              <a:spcAft>
                <a:spcPct val="0"/>
              </a:spcAft>
              <a:buClrTx/>
              <a:buSzTx/>
              <a:buFontTx/>
              <a:buNone/>
              <a:tabLst/>
            </a:pPr>
            <a:r>
              <a:rPr lang="ru-RU" dirty="0">
                <a:latin typeface="Times New Roman" pitchFamily="18" charset="0"/>
                <a:ea typeface="Times New Roman" pitchFamily="18" charset="0"/>
                <a:cs typeface="Times New Roman" pitchFamily="18" charset="0"/>
              </a:rPr>
              <a:t>Если в семье воспитывается ребенок-инвалид или инвалид с детства, один из родителей имеет право на досрочную пенсию в 2018 г., но при соблюдении двух условий: достижения 55-летия и наличия 20-летней выслуги у мужчин; достижения 50-летия и 15-летнего стажа у женщин. </a:t>
            </a:r>
            <a:endParaRPr lang="ru-RU" dirty="0" smtClean="0">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lang="ru-RU" dirty="0" smtClean="0">
                <a:latin typeface="Times New Roman" pitchFamily="18" charset="0"/>
                <a:ea typeface="Times New Roman" pitchFamily="18" charset="0"/>
                <a:cs typeface="Times New Roman" pitchFamily="18" charset="0"/>
              </a:rPr>
              <a:t>Граждане</a:t>
            </a:r>
            <a:r>
              <a:rPr lang="ru-RU" dirty="0">
                <a:latin typeface="Times New Roman" pitchFamily="18" charset="0"/>
                <a:ea typeface="Times New Roman" pitchFamily="18" charset="0"/>
                <a:cs typeface="Times New Roman" pitchFamily="18" charset="0"/>
              </a:rPr>
              <a:t>, являющиеся опекунами ребенка-инвалида до 8 лет, тоже обладают преференциями наравне с законными родителями. </a:t>
            </a:r>
            <a:endParaRPr lang="ru-RU" dirty="0" smtClean="0">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lang="ru-RU" dirty="0" smtClean="0">
                <a:latin typeface="Times New Roman" pitchFamily="18" charset="0"/>
                <a:ea typeface="Times New Roman" pitchFamily="18" charset="0"/>
                <a:cs typeface="Times New Roman" pitchFamily="18" charset="0"/>
              </a:rPr>
              <a:t>Каждые </a:t>
            </a:r>
            <a:r>
              <a:rPr lang="ru-RU" dirty="0">
                <a:latin typeface="Times New Roman" pitchFamily="18" charset="0"/>
                <a:ea typeface="Times New Roman" pitchFamily="18" charset="0"/>
                <a:cs typeface="Times New Roman" pitchFamily="18" charset="0"/>
              </a:rPr>
              <a:t>18 месяцев досмотра за недееспособным ребенком дают им право выйти на отдых на один год раньше положенного срока. </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Rectangle 1"/>
          <p:cNvSpPr>
            <a:spLocks noChangeArrowheads="1"/>
          </p:cNvSpPr>
          <p:nvPr/>
        </p:nvSpPr>
        <p:spPr bwMode="auto">
          <a:xfrm>
            <a:off x="296052" y="1072337"/>
            <a:ext cx="485778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Имеются ограничения, поэтому опекуны не могут выйти раньше, чем за пять лет до положенной даты. Дополнительное условие – они должны быть официально трудоустроены, причем минимальный страховой стаж для мужчин ограничивается 20 годами, а для женщин 15. </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Безработному после увольнения.</a:t>
            </a:r>
            <a:endParaRPr kumimoji="0" lang="ru-RU" sz="1600" b="1" i="0" u="sng"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протяжении первых двух месяцев после увольнения человек получает среднемесячный заработок согласно последнему месту трудоустройства. Если он не трудоустроился, то вправе стать на учет в центр занятости и получать пособие по безработице.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Когда мужчина достиг 58-летнего, а женщина 53-летнего возраста, представители биржи труда могут направить предложение оформить довольствие по старости, если у человека есть необходимый трудовой стаж.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Оформление досрочной пенсии происходит только с согласия безработного и компенсируется из бюджетных денег.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96052" y="715147"/>
            <a:ext cx="4857784"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algn="just" eaLnBrk="0" fontAlgn="base" hangingPunct="0">
              <a:spcBef>
                <a:spcPct val="0"/>
              </a:spcBef>
              <a:spcAft>
                <a:spcPct val="0"/>
              </a:spcAft>
            </a:pPr>
            <a:r>
              <a:rPr lang="ru-RU" sz="1600" b="1" u="sng" dirty="0">
                <a:latin typeface="Times New Roman" pitchFamily="18" charset="0"/>
                <a:ea typeface="Times New Roman" pitchFamily="18" charset="0"/>
                <a:cs typeface="Times New Roman" pitchFamily="18" charset="0"/>
              </a:rPr>
              <a:t>По состоянию здоровья </a:t>
            </a:r>
          </a:p>
          <a:p>
            <a:pPr indent="450850" algn="just" eaLnBrk="0" fontAlgn="base" hangingPunct="0">
              <a:spcBef>
                <a:spcPct val="0"/>
              </a:spcBef>
              <a:spcAft>
                <a:spcPct val="0"/>
              </a:spcAft>
            </a:pPr>
            <a:r>
              <a:rPr lang="ru-RU" sz="1600" dirty="0">
                <a:latin typeface="Times New Roman" pitchFamily="18" charset="0"/>
                <a:ea typeface="Times New Roman" pitchFamily="18" charset="0"/>
                <a:cs typeface="Times New Roman" pitchFamily="18" charset="0"/>
              </a:rPr>
              <a:t>При присвоении 1, 2 или 3 группы инвалидности или проблемах со здоровьем человек имеет право на получение пенсионных выплат. При оформлении довольствия в учет не берется время наступления нетрудоспособности и ее причины. Не учитывается, работает ли инвалид в настоящее время или нет. Единственное условие, которое необходимо для назначения трудовой пенсии, – это наличие страхового стажа, причем не имеет никакого значения его продолжительность. Это означает, что человеку с ограниченными возможностями хватит даже одного рабочего дня, если из зарплаты был произведен вычет в ПФР. Дополнительно к досрочной пенсии в 2018 г. по инвалидности причитается ежемесячная фиксированная надбавка, сумма которой зависит от категории нетрудоспособности и районного коэффициента (показатель определяется в каждом субъекте РФ отдельно). При подаче заявления на оформление довольствия обязательно необходимо предоставить заключение медико-социальной экспертизы, причем очередное переосвидетельствование должно проводиться ежегодно для инвалидов 2 и 3 группы и раз в 2 года для нетрудоспособных с первой категорией. </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454152" y="384048"/>
            <a:ext cx="4419600" cy="6717792"/>
          </a:xfrm>
          <a:prstGeom prst="rect">
            <a:avLst/>
          </a:prstGeom>
        </p:spPr>
        <p:txBody>
          <a:bodyPr lIns="0" tIns="0" rIns="0" bIns="0">
            <a:noAutofit/>
          </a:bodyPr>
          <a:lstStyle/>
          <a:p>
            <a:pPr marL="12700" marR="1270000" indent="0">
              <a:lnSpc>
                <a:spcPts val="3168"/>
              </a:lnSpc>
              <a:spcAft>
                <a:spcPts val="420"/>
              </a:spcAft>
            </a:pPr>
            <a:r>
              <a:rPr lang="ru" sz="2500" b="1" dirty="0">
                <a:latin typeface="Constantia"/>
              </a:rPr>
              <a:t>В СЛУЧАЕ </a:t>
            </a:r>
            <a:r>
              <a:rPr lang="ru" sz="2500" b="1" dirty="0" smtClean="0">
                <a:latin typeface="Constantia"/>
              </a:rPr>
              <a:t>НЕОБХОДИМОСТИ</a:t>
            </a:r>
            <a:endParaRPr lang="ru" sz="2500" b="1" dirty="0">
              <a:latin typeface="Constantia"/>
            </a:endParaRPr>
          </a:p>
          <a:p>
            <a:pPr marL="12700" indent="0" algn="just">
              <a:lnSpc>
                <a:spcPts val="2088"/>
              </a:lnSpc>
              <a:spcAft>
                <a:spcPts val="2100"/>
              </a:spcAft>
            </a:pPr>
            <a:r>
              <a:rPr lang="ru" sz="1250" dirty="0" smtClean="0">
                <a:latin typeface="Trebuchet MS"/>
              </a:rPr>
              <a:t>В настоящую памятку вы можете добавить </a:t>
            </a:r>
            <a:r>
              <a:rPr lang="ru" sz="1250" dirty="0">
                <a:latin typeface="Trebuchet MS"/>
              </a:rPr>
              <a:t>необходимые вам номера, которых там не хватает</a:t>
            </a:r>
            <a:r>
              <a:rPr lang="ru" sz="1250" dirty="0" smtClean="0">
                <a:latin typeface="Trebuchet MS"/>
              </a:rPr>
              <a:t>:</a:t>
            </a:r>
            <a:endParaRPr lang="ru" sz="1250" dirty="0">
              <a:latin typeface="Trebuchet MS"/>
            </a:endParaRPr>
          </a:p>
          <a:p>
            <a:pPr marL="12700" algn="just">
              <a:spcAft>
                <a:spcPts val="1050"/>
              </a:spcAft>
            </a:pPr>
            <a:r>
              <a:rPr lang="ru" sz="1200" dirty="0" smtClean="0">
                <a:latin typeface="Trebuchet MS"/>
              </a:rPr>
              <a:t>Номер горячей линии инспеции труда в Саратовской области: 8(8452) </a:t>
            </a:r>
            <a:r>
              <a:rPr lang="ru" sz="1200" b="1" dirty="0" smtClean="0">
                <a:latin typeface="Trebuchet MS"/>
              </a:rPr>
              <a:t>32 </a:t>
            </a:r>
            <a:r>
              <a:rPr lang="ru" sz="1200" b="1" dirty="0" smtClean="0">
                <a:latin typeface="Trebuchet MS"/>
              </a:rPr>
              <a:t>51 </a:t>
            </a:r>
            <a:r>
              <a:rPr lang="ru" sz="1200" b="1" dirty="0" smtClean="0">
                <a:latin typeface="Trebuchet MS"/>
              </a:rPr>
              <a:t>41</a:t>
            </a:r>
            <a:endParaRPr lang="ru" sz="1200" b="1" dirty="0" smtClean="0">
              <a:latin typeface="Trebuchet MS"/>
            </a:endParaRPr>
          </a:p>
          <a:p>
            <a:pPr marL="12700" indent="0" algn="just">
              <a:spcAft>
                <a:spcPts val="1050"/>
              </a:spcAft>
            </a:pPr>
            <a:endParaRPr lang="ru" sz="1150" b="1" cap="small" dirty="0" smtClean="0">
              <a:latin typeface="Trebuchet MS"/>
            </a:endParaRPr>
          </a:p>
          <a:p>
            <a:pPr marL="12700" indent="0" algn="just">
              <a:spcAft>
                <a:spcPts val="1050"/>
              </a:spcAft>
            </a:pPr>
            <a:r>
              <a:rPr lang="ru" sz="1150" b="1" cap="small" dirty="0" smtClean="0">
                <a:latin typeface="Trebuchet MS"/>
              </a:rPr>
              <a:t>Телефоны </a:t>
            </a:r>
            <a:r>
              <a:rPr lang="ru" sz="1150" b="1" cap="small" dirty="0">
                <a:latin typeface="Trebuchet MS"/>
              </a:rPr>
              <a:t>вызова экстренной помощи:</a:t>
            </a:r>
          </a:p>
          <a:p>
            <a:pPr marL="12700" marR="660400" indent="0">
              <a:lnSpc>
                <a:spcPts val="2088"/>
              </a:lnSpc>
              <a:spcAft>
                <a:spcPts val="210"/>
              </a:spcAft>
            </a:pPr>
            <a:r>
              <a:rPr lang="ru" sz="1250" dirty="0">
                <a:latin typeface="Trebuchet MS"/>
              </a:rPr>
              <a:t>Служба спасения: с мобильного - </a:t>
            </a:r>
            <a:r>
              <a:rPr lang="ru" sz="1250" b="1" dirty="0">
                <a:latin typeface="Trebuchet MS"/>
              </a:rPr>
              <a:t>112 </a:t>
            </a:r>
            <a:r>
              <a:rPr lang="ru" sz="1250" dirty="0">
                <a:latin typeface="Trebuchet MS"/>
              </a:rPr>
              <a:t>или </a:t>
            </a:r>
            <a:r>
              <a:rPr lang="ru" sz="1250" b="1" dirty="0">
                <a:latin typeface="Trebuchet MS"/>
              </a:rPr>
              <a:t>911. </a:t>
            </a:r>
            <a:endParaRPr lang="ru" sz="1250" b="1" dirty="0" smtClean="0">
              <a:latin typeface="Trebuchet MS"/>
            </a:endParaRPr>
          </a:p>
          <a:p>
            <a:pPr marL="12700" marR="660400" indent="0">
              <a:lnSpc>
                <a:spcPts val="2088"/>
              </a:lnSpc>
              <a:spcAft>
                <a:spcPts val="210"/>
              </a:spcAft>
            </a:pPr>
            <a:r>
              <a:rPr lang="ru" sz="1250" dirty="0" smtClean="0">
                <a:latin typeface="Trebuchet MS"/>
              </a:rPr>
              <a:t>Полиция </a:t>
            </a:r>
            <a:r>
              <a:rPr lang="ru" sz="1250" dirty="0">
                <a:latin typeface="Trebuchet MS"/>
              </a:rPr>
              <a:t>(центральный городской пульт): </a:t>
            </a:r>
            <a:r>
              <a:rPr lang="ru" sz="1250" b="1" dirty="0">
                <a:latin typeface="Trebuchet MS"/>
              </a:rPr>
              <a:t>02</a:t>
            </a:r>
          </a:p>
          <a:p>
            <a:pPr marL="12700" indent="0" algn="just">
              <a:spcAft>
                <a:spcPts val="630"/>
              </a:spcAft>
            </a:pPr>
            <a:endParaRPr lang="ru" sz="1250" dirty="0" smtClean="0">
              <a:latin typeface="Trebuchet MS"/>
            </a:endParaRPr>
          </a:p>
          <a:p>
            <a:pPr marL="12700" indent="0" algn="just">
              <a:spcAft>
                <a:spcPts val="630"/>
              </a:spcAft>
            </a:pPr>
            <a:r>
              <a:rPr lang="ru" sz="1250" dirty="0" smtClean="0">
                <a:latin typeface="Trebuchet MS"/>
              </a:rPr>
              <a:t>Ваш </a:t>
            </a:r>
            <a:r>
              <a:rPr lang="ru" sz="1250" dirty="0">
                <a:latin typeface="Trebuchet MS"/>
              </a:rPr>
              <a:t>участковый</a:t>
            </a:r>
            <a:r>
              <a:rPr lang="ru" sz="1250" dirty="0" smtClean="0">
                <a:latin typeface="Trebuchet MS"/>
              </a:rPr>
              <a:t>:__________________________________</a:t>
            </a:r>
            <a:endParaRPr lang="ru" sz="1250" dirty="0">
              <a:latin typeface="Trebuchet MS"/>
            </a:endParaRPr>
          </a:p>
          <a:p>
            <a:pPr marL="12700" indent="0" algn="just">
              <a:spcAft>
                <a:spcPts val="420"/>
              </a:spcAft>
            </a:pPr>
            <a:r>
              <a:rPr lang="ru" sz="1250" dirty="0">
                <a:latin typeface="Trebuchet MS"/>
              </a:rPr>
              <a:t>Ваше отделение полиции</a:t>
            </a:r>
          </a:p>
          <a:p>
            <a:pPr marL="12700" indent="0" algn="just">
              <a:lnSpc>
                <a:spcPts val="2088"/>
              </a:lnSpc>
            </a:pPr>
            <a:r>
              <a:rPr lang="ru" sz="1250" dirty="0">
                <a:latin typeface="Trebuchet MS"/>
              </a:rPr>
              <a:t>(срочный выезд патруля</a:t>
            </a:r>
            <a:r>
              <a:rPr lang="ru" sz="1250" dirty="0" smtClean="0">
                <a:latin typeface="Trebuchet MS"/>
              </a:rPr>
              <a:t>):___________________________</a:t>
            </a:r>
            <a:endParaRPr lang="ru" sz="1250" dirty="0">
              <a:latin typeface="Trebuchet MS"/>
            </a:endParaRPr>
          </a:p>
          <a:p>
            <a:pPr marL="12700" indent="0" algn="just">
              <a:lnSpc>
                <a:spcPts val="2088"/>
              </a:lnSpc>
            </a:pPr>
            <a:endParaRPr lang="ru" sz="1250" dirty="0" smtClean="0">
              <a:latin typeface="Trebuchet MS"/>
            </a:endParaRPr>
          </a:p>
          <a:p>
            <a:pPr marL="12700" indent="0" algn="just">
              <a:lnSpc>
                <a:spcPts val="2088"/>
              </a:lnSpc>
            </a:pPr>
            <a:r>
              <a:rPr lang="ru" sz="1250" dirty="0" smtClean="0">
                <a:latin typeface="Trebuchet MS"/>
              </a:rPr>
              <a:t>Скорая </a:t>
            </a:r>
            <a:r>
              <a:rPr lang="ru" sz="1250" dirty="0">
                <a:latin typeface="Trebuchet MS"/>
              </a:rPr>
              <a:t>помощь: </a:t>
            </a:r>
            <a:r>
              <a:rPr lang="ru" sz="1250" b="1" dirty="0">
                <a:latin typeface="Trebuchet MS"/>
              </a:rPr>
              <a:t>03</a:t>
            </a:r>
          </a:p>
          <a:p>
            <a:pPr marL="12700" indent="0" algn="just">
              <a:lnSpc>
                <a:spcPts val="2088"/>
              </a:lnSpc>
              <a:spcAft>
                <a:spcPts val="210"/>
              </a:spcAft>
            </a:pPr>
            <a:endParaRPr lang="ru" sz="1250" dirty="0" smtClean="0">
              <a:latin typeface="Trebuchet MS"/>
            </a:endParaRPr>
          </a:p>
          <a:p>
            <a:pPr marL="12700" indent="0" algn="just">
              <a:lnSpc>
                <a:spcPts val="2088"/>
              </a:lnSpc>
              <a:spcAft>
                <a:spcPts val="210"/>
              </a:spcAft>
            </a:pPr>
            <a:r>
              <a:rPr lang="ru" sz="1250" dirty="0" smtClean="0">
                <a:latin typeface="Trebuchet MS"/>
              </a:rPr>
              <a:t>При </a:t>
            </a:r>
            <a:r>
              <a:rPr lang="ru" sz="1250" dirty="0">
                <a:latin typeface="Trebuchet MS"/>
              </a:rPr>
              <a:t>пожаре и задымлении: </a:t>
            </a:r>
            <a:r>
              <a:rPr lang="ru" sz="1250" b="1" dirty="0">
                <a:latin typeface="Trebuchet MS"/>
              </a:rPr>
              <a:t>01</a:t>
            </a:r>
          </a:p>
          <a:p>
            <a:pPr marL="12700" indent="0" algn="just">
              <a:spcAft>
                <a:spcPts val="2100"/>
              </a:spcAft>
            </a:pPr>
            <a:endParaRPr lang="ru" sz="1250" dirty="0" smtClean="0">
              <a:latin typeface="Trebuchet MS"/>
            </a:endParaRPr>
          </a:p>
          <a:p>
            <a:pPr marL="12700" indent="0" algn="just">
              <a:spcAft>
                <a:spcPts val="2100"/>
              </a:spcAft>
            </a:pPr>
            <a:r>
              <a:rPr lang="ru" sz="1250" dirty="0" smtClean="0">
                <a:latin typeface="Trebuchet MS"/>
              </a:rPr>
              <a:t>Телефоны </a:t>
            </a:r>
            <a:r>
              <a:rPr lang="ru" sz="1250" dirty="0">
                <a:latin typeface="Trebuchet MS"/>
              </a:rPr>
              <a:t>доверия УВД</a:t>
            </a:r>
            <a:r>
              <a:rPr lang="ru" sz="1250" dirty="0" smtClean="0">
                <a:latin typeface="Trebuchet MS"/>
              </a:rPr>
              <a:t>:_______________________________</a:t>
            </a:r>
          </a:p>
          <a:p>
            <a:pPr marL="12700" indent="0" algn="just">
              <a:spcAft>
                <a:spcPts val="2100"/>
              </a:spcAft>
            </a:pPr>
            <a:endParaRPr lang="ru" sz="1250" b="1" dirty="0">
              <a:latin typeface="Trebuchet MS"/>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367490" y="786585"/>
            <a:ext cx="4643470" cy="4514087"/>
          </a:xfrm>
          <a:prstGeom prst="rect">
            <a:avLst/>
          </a:prstGeom>
        </p:spPr>
        <p:txBody>
          <a:bodyPr lIns="0" tIns="0" rIns="0" bIns="0">
            <a:noAutofit/>
          </a:bodyPr>
          <a:lstStyle/>
          <a:p>
            <a:pPr marL="12700" indent="0" algn="just">
              <a:spcAft>
                <a:spcPts val="420"/>
              </a:spcAft>
            </a:pPr>
            <a:r>
              <a:rPr lang="ru" sz="1250" dirty="0">
                <a:latin typeface="Trebuchet MS"/>
              </a:rPr>
              <a:t>Электросеть</a:t>
            </a:r>
          </a:p>
          <a:p>
            <a:pPr marL="12700" indent="0" algn="just">
              <a:spcAft>
                <a:spcPts val="1050"/>
              </a:spcAft>
            </a:pPr>
            <a:r>
              <a:rPr lang="ru" sz="1250" dirty="0">
                <a:latin typeface="Trebuchet MS"/>
              </a:rPr>
              <a:t>(для вызова или проверки сотрудников</a:t>
            </a:r>
            <a:r>
              <a:rPr lang="ru" sz="1250" dirty="0" smtClean="0">
                <a:latin typeface="Trebuchet MS"/>
              </a:rPr>
              <a:t>):_________________</a:t>
            </a:r>
            <a:endParaRPr lang="ru" sz="1250" dirty="0">
              <a:latin typeface="Trebuchet MS"/>
            </a:endParaRPr>
          </a:p>
          <a:p>
            <a:pPr marL="12700" indent="0" algn="just">
              <a:spcAft>
                <a:spcPts val="2520"/>
              </a:spcAft>
            </a:pPr>
            <a:r>
              <a:rPr lang="ru" sz="1250" dirty="0">
                <a:latin typeface="Trebuchet MS"/>
              </a:rPr>
              <a:t>РЭУ (ремонтная служба вашего дома</a:t>
            </a:r>
            <a:r>
              <a:rPr lang="ru" sz="1250" dirty="0" smtClean="0">
                <a:latin typeface="Trebuchet MS"/>
              </a:rPr>
              <a:t>):____________________</a:t>
            </a:r>
            <a:endParaRPr lang="ru" sz="1250" dirty="0">
              <a:latin typeface="Trebuchet MS"/>
            </a:endParaRPr>
          </a:p>
          <a:p>
            <a:pPr marL="12700" indent="0" algn="just">
              <a:spcAft>
                <a:spcPts val="1050"/>
              </a:spcAft>
            </a:pPr>
            <a:r>
              <a:rPr lang="ru" sz="1150" b="1" cap="small" dirty="0">
                <a:latin typeface="Trebuchet MS"/>
              </a:rPr>
              <a:t>Другие полезные телефоны:</a:t>
            </a:r>
          </a:p>
          <a:p>
            <a:pPr marL="12700" indent="0" algn="just">
              <a:spcAft>
                <a:spcPts val="420"/>
              </a:spcAft>
            </a:pPr>
            <a:r>
              <a:rPr lang="ru" sz="1250" dirty="0">
                <a:latin typeface="Trebuchet MS"/>
              </a:rPr>
              <a:t>Районная поликлиника (при визитах незнакомых</a:t>
            </a:r>
          </a:p>
          <a:p>
            <a:pPr indent="0" algn="just">
              <a:spcAft>
                <a:spcPts val="420"/>
              </a:spcAft>
            </a:pPr>
            <a:r>
              <a:rPr lang="ru" sz="1250" dirty="0">
                <a:latin typeface="Trebuchet MS"/>
              </a:rPr>
              <a:t>медработников</a:t>
            </a:r>
            <a:r>
              <a:rPr lang="ru" sz="1250" dirty="0" smtClean="0">
                <a:latin typeface="Trebuchet MS"/>
              </a:rPr>
              <a:t>):_______________________________________</a:t>
            </a:r>
            <a:endParaRPr lang="ru" sz="1250" dirty="0">
              <a:latin typeface="Trebuchet MS"/>
            </a:endParaRPr>
          </a:p>
          <a:p>
            <a:pPr marL="12700" marR="12700" indent="0" algn="just">
              <a:lnSpc>
                <a:spcPts val="1800"/>
              </a:lnSpc>
              <a:spcAft>
                <a:spcPts val="1890"/>
              </a:spcAft>
            </a:pPr>
            <a:endParaRPr lang="ru" sz="1250" dirty="0" smtClean="0">
              <a:latin typeface="Trebuchet MS"/>
            </a:endParaRPr>
          </a:p>
          <a:p>
            <a:pPr marL="12700" marR="12700" indent="0" algn="just">
              <a:lnSpc>
                <a:spcPts val="1800"/>
              </a:lnSpc>
              <a:spcAft>
                <a:spcPts val="1890"/>
              </a:spcAft>
            </a:pPr>
            <a:r>
              <a:rPr lang="ru" sz="1250" dirty="0" smtClean="0">
                <a:latin typeface="Trebuchet MS"/>
              </a:rPr>
              <a:t>Ветеранская </a:t>
            </a:r>
            <a:r>
              <a:rPr lang="ru" sz="1250" dirty="0">
                <a:latin typeface="Trebuchet MS"/>
              </a:rPr>
              <a:t>организация (если вам предлагают льготы или просят ваши награды</a:t>
            </a:r>
            <a:r>
              <a:rPr lang="ru" sz="1250" dirty="0" smtClean="0">
                <a:latin typeface="Trebuchet MS"/>
              </a:rPr>
              <a:t>):___________________________________</a:t>
            </a:r>
            <a:endParaRPr lang="ru" sz="1250" dirty="0">
              <a:latin typeface="Trebuchet MS"/>
            </a:endParaRPr>
          </a:p>
          <a:p>
            <a:pPr marL="12700" indent="0" algn="just">
              <a:spcAft>
                <a:spcPts val="420"/>
              </a:spcAft>
            </a:pPr>
            <a:r>
              <a:rPr lang="ru" sz="1150" b="1" cap="small" dirty="0">
                <a:latin typeface="Trebuchet MS"/>
              </a:rPr>
              <a:t>Ваши собственные данные</a:t>
            </a:r>
          </a:p>
          <a:p>
            <a:pPr marL="12700" indent="0" algn="just">
              <a:spcAft>
                <a:spcPts val="1470"/>
              </a:spcAft>
            </a:pPr>
            <a:r>
              <a:rPr lang="ru" sz="1400" b="1" dirty="0">
                <a:latin typeface="Trebuchet MS"/>
              </a:rPr>
              <a:t>(для врачей на случай болезни):</a:t>
            </a:r>
          </a:p>
          <a:p>
            <a:pPr marL="12700" indent="0" algn="just">
              <a:spcAft>
                <a:spcPts val="1050"/>
              </a:spcAft>
            </a:pPr>
            <a:r>
              <a:rPr lang="ru" sz="1250" dirty="0">
                <a:latin typeface="Trebuchet MS"/>
              </a:rPr>
              <a:t>Ф. И. О</a:t>
            </a:r>
            <a:r>
              <a:rPr lang="ru" sz="1250" dirty="0" smtClean="0">
                <a:latin typeface="Trebuchet MS"/>
              </a:rPr>
              <a:t>.:______________________________________________</a:t>
            </a:r>
            <a:endParaRPr lang="ru" sz="1250" dirty="0">
              <a:latin typeface="Trebuchet MS"/>
            </a:endParaRPr>
          </a:p>
          <a:p>
            <a:pPr indent="0" algn="just">
              <a:spcAft>
                <a:spcPts val="2520"/>
              </a:spcAft>
            </a:pPr>
            <a:r>
              <a:rPr lang="ru" sz="1250" dirty="0">
                <a:latin typeface="Trebuchet MS"/>
              </a:rPr>
              <a:t>Адрес</a:t>
            </a:r>
            <a:r>
              <a:rPr lang="ru" sz="1250" dirty="0" smtClean="0">
                <a:latin typeface="Trebuchet MS"/>
              </a:rPr>
              <a:t>_________________________________________________</a:t>
            </a:r>
            <a:endParaRPr lang="ru" sz="1250" dirty="0">
              <a:latin typeface="Trebuchet MS"/>
            </a:endParaRPr>
          </a:p>
        </p:txBody>
      </p:sp>
      <p:sp>
        <p:nvSpPr>
          <p:cNvPr id="3" name="Прямоугольник 2"/>
          <p:cNvSpPr/>
          <p:nvPr/>
        </p:nvSpPr>
        <p:spPr>
          <a:xfrm>
            <a:off x="457200" y="5404103"/>
            <a:ext cx="3602736" cy="668893"/>
          </a:xfrm>
          <a:prstGeom prst="rect">
            <a:avLst/>
          </a:prstGeom>
        </p:spPr>
        <p:txBody>
          <a:bodyPr lIns="0" tIns="0" rIns="0" bIns="0">
            <a:noAutofit/>
          </a:bodyPr>
          <a:lstStyle/>
          <a:p>
            <a:pPr marL="12700" indent="0" algn="just">
              <a:spcBef>
                <a:spcPts val="2520"/>
              </a:spcBef>
              <a:spcAft>
                <a:spcPts val="3570"/>
              </a:spcAft>
            </a:pPr>
            <a:r>
              <a:rPr lang="ru" sz="1250" dirty="0">
                <a:latin typeface="Trebuchet MS"/>
              </a:rPr>
              <a:t>Информация о непереносимости лекарств</a:t>
            </a:r>
            <a:r>
              <a:rPr lang="ru" sz="1250" dirty="0" smtClean="0">
                <a:latin typeface="Trebuchet MS"/>
              </a:rPr>
              <a:t>:</a:t>
            </a:r>
          </a:p>
          <a:p>
            <a:pPr marL="12700" indent="0" algn="just">
              <a:spcBef>
                <a:spcPts val="2520"/>
              </a:spcBef>
              <a:spcAft>
                <a:spcPts val="3570"/>
              </a:spcAft>
            </a:pPr>
            <a:endParaRPr lang="ru" sz="1250" dirty="0">
              <a:latin typeface="Trebuchet MS"/>
            </a:endParaRPr>
          </a:p>
        </p:txBody>
      </p:sp>
      <p:sp>
        <p:nvSpPr>
          <p:cNvPr id="4" name="Прямоугольник 3"/>
          <p:cNvSpPr/>
          <p:nvPr/>
        </p:nvSpPr>
        <p:spPr>
          <a:xfrm>
            <a:off x="457200" y="6196584"/>
            <a:ext cx="3206496" cy="204216"/>
          </a:xfrm>
          <a:prstGeom prst="rect">
            <a:avLst/>
          </a:prstGeom>
        </p:spPr>
        <p:txBody>
          <a:bodyPr lIns="0" tIns="0" rIns="0" bIns="0">
            <a:noAutofit/>
          </a:bodyPr>
          <a:lstStyle/>
          <a:p>
            <a:pPr marL="12700" indent="0" algn="just">
              <a:spcBef>
                <a:spcPts val="3570"/>
              </a:spcBef>
            </a:pPr>
            <a:r>
              <a:rPr lang="ru" sz="1250">
                <a:latin typeface="Trebuchet MS"/>
              </a:rPr>
              <a:t>Телефоны ближайших родственников:</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TextBox 5"/>
          <p:cNvSpPr txBox="1"/>
          <p:nvPr/>
        </p:nvSpPr>
        <p:spPr>
          <a:xfrm>
            <a:off x="296052" y="2358221"/>
            <a:ext cx="4929222" cy="452431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ru-RU" b="1" dirty="0" smtClean="0">
              <a:solidFill>
                <a:schemeClr val="accent5">
                  <a:lumMod val="50000"/>
                </a:schemeClr>
              </a:solidFill>
            </a:endParaRPr>
          </a:p>
          <a:p>
            <a:pPr algn="ctr"/>
            <a:r>
              <a:rPr lang="ru-RU" b="1" dirty="0" smtClean="0">
                <a:solidFill>
                  <a:schemeClr val="accent5">
                    <a:lumMod val="50000"/>
                  </a:schemeClr>
                </a:solidFill>
              </a:rPr>
              <a:t>УВАЖАЕМЫЕ ГРАЖДАНЕ !</a:t>
            </a:r>
          </a:p>
          <a:p>
            <a:pPr algn="ctr"/>
            <a:endParaRPr lang="ru-RU" b="1" dirty="0">
              <a:solidFill>
                <a:schemeClr val="accent5">
                  <a:lumMod val="50000"/>
                </a:schemeClr>
              </a:solidFill>
            </a:endParaRPr>
          </a:p>
          <a:p>
            <a:pPr algn="ctr"/>
            <a:endParaRPr lang="ru-RU" b="1" dirty="0" smtClean="0">
              <a:solidFill>
                <a:srgbClr val="0000CC"/>
              </a:solidFill>
            </a:endParaRPr>
          </a:p>
          <a:p>
            <a:pPr algn="ctr"/>
            <a:r>
              <a:rPr lang="ru-RU" b="1" i="1" dirty="0" smtClean="0">
                <a:solidFill>
                  <a:srgbClr val="0000CC"/>
                </a:solidFill>
              </a:rPr>
              <a:t>С помощью данной памятки инспекция труда  доводит до вас информацию </a:t>
            </a:r>
            <a:r>
              <a:rPr lang="ru-RU" b="1" i="1" dirty="0" smtClean="0">
                <a:solidFill>
                  <a:srgbClr val="0000CC"/>
                </a:solidFill>
              </a:rPr>
              <a:t>по </a:t>
            </a:r>
            <a:r>
              <a:rPr lang="ru-RU" b="1" i="1" dirty="0" smtClean="0">
                <a:solidFill>
                  <a:srgbClr val="0000CC"/>
                </a:solidFill>
              </a:rPr>
              <a:t>соблюдению требований трудового законодательства и иных нормативных правовых актов, регулирующих нормы трудового права.</a:t>
            </a:r>
          </a:p>
          <a:p>
            <a:pPr algn="ctr"/>
            <a:endParaRPr lang="ru-RU" b="1" i="1" dirty="0" smtClean="0">
              <a:solidFill>
                <a:srgbClr val="0000CC"/>
              </a:solidFill>
            </a:endParaRPr>
          </a:p>
          <a:p>
            <a:pPr algn="ctr"/>
            <a:endParaRPr lang="ru-RU" b="1" i="1" dirty="0">
              <a:solidFill>
                <a:srgbClr val="0000CC"/>
              </a:solidFill>
            </a:endParaRPr>
          </a:p>
          <a:p>
            <a:pPr algn="ctr"/>
            <a:r>
              <a:rPr lang="ru-RU" b="1" i="1" dirty="0" smtClean="0">
                <a:solidFill>
                  <a:srgbClr val="0000CC"/>
                </a:solidFill>
              </a:rPr>
              <a:t>Надеемся, что полученная </a:t>
            </a:r>
            <a:r>
              <a:rPr lang="ru-RU" b="1" i="1" dirty="0" smtClean="0">
                <a:solidFill>
                  <a:srgbClr val="0000CC"/>
                </a:solidFill>
              </a:rPr>
              <a:t>информация </a:t>
            </a:r>
            <a:r>
              <a:rPr lang="ru-RU" b="1" i="1" dirty="0" smtClean="0">
                <a:solidFill>
                  <a:srgbClr val="0000CC"/>
                </a:solidFill>
              </a:rPr>
              <a:t>будет полезна для </a:t>
            </a:r>
            <a:r>
              <a:rPr lang="ru-RU" b="1" i="1" dirty="0" smtClean="0">
                <a:solidFill>
                  <a:srgbClr val="0000CC"/>
                </a:solidFill>
              </a:rPr>
              <a:t>вас, </a:t>
            </a:r>
            <a:r>
              <a:rPr lang="ru-RU" b="1" i="1" dirty="0" smtClean="0">
                <a:solidFill>
                  <a:srgbClr val="0000CC"/>
                </a:solidFill>
              </a:rPr>
              <a:t>и вы поделитесь ею со своими близкими, </a:t>
            </a:r>
          </a:p>
          <a:p>
            <a:pPr algn="ctr"/>
            <a:r>
              <a:rPr lang="ru-RU" b="1" i="1" dirty="0" smtClean="0">
                <a:solidFill>
                  <a:srgbClr val="0000CC"/>
                </a:solidFill>
              </a:rPr>
              <a:t>с коллегами, соседями.</a:t>
            </a:r>
            <a:endParaRPr lang="ru-RU" i="1" dirty="0">
              <a:solidFill>
                <a:schemeClr val="accent3">
                  <a:lumMod val="40000"/>
                  <a:lumOff val="60000"/>
                </a:schemeClr>
              </a:solidFill>
            </a:endParaRPr>
          </a:p>
        </p:txBody>
      </p:sp>
      <p:pic>
        <p:nvPicPr>
          <p:cNvPr id="7" name="Picture 2" descr="https://avt-15.foto.mail.ru/bk/git78o06/_avatar180?"/>
          <p:cNvPicPr>
            <a:picLocks noChangeAspect="1" noChangeArrowheads="1"/>
          </p:cNvPicPr>
          <p:nvPr/>
        </p:nvPicPr>
        <p:blipFill>
          <a:blip r:embed="rId2"/>
          <a:srcRect/>
          <a:stretch>
            <a:fillRect/>
          </a:stretch>
        </p:blipFill>
        <p:spPr bwMode="auto">
          <a:xfrm>
            <a:off x="2153440" y="500833"/>
            <a:ext cx="1228725" cy="1228726"/>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438928" y="643709"/>
            <a:ext cx="4714908" cy="1857388"/>
          </a:xfrm>
          <a:prstGeom prst="rect">
            <a:avLst/>
          </a:prstGeom>
        </p:spPr>
        <p:txBody>
          <a:bodyPr lIns="0" tIns="0" rIns="0" bIns="0">
            <a:noAutofit/>
          </a:bodyPr>
          <a:lstStyle/>
          <a:p>
            <a:r>
              <a:rPr lang="ru-RU" sz="2000" b="1" dirty="0"/>
              <a:t>Льготная (досрочная) пенсия</a:t>
            </a:r>
            <a:r>
              <a:rPr lang="ru-RU" sz="2000" dirty="0"/>
              <a:t> </a:t>
            </a:r>
            <a:r>
              <a:rPr lang="ru-RU" sz="1600" dirty="0"/>
              <a:t>– денежное довольствие, которое может выплачиваться человеку, не достигшему общеустановленного пенсионного возраста, но имеющему обозначенный законодательно стаж работы по конкретной специальности или определенный социальный статус.</a:t>
            </a:r>
          </a:p>
        </p:txBody>
      </p:sp>
      <p:sp>
        <p:nvSpPr>
          <p:cNvPr id="3" name="Прямоугольник 2"/>
          <p:cNvSpPr/>
          <p:nvPr/>
        </p:nvSpPr>
        <p:spPr>
          <a:xfrm>
            <a:off x="510366" y="2501097"/>
            <a:ext cx="4643470" cy="4603791"/>
          </a:xfrm>
          <a:prstGeom prst="rect">
            <a:avLst/>
          </a:prstGeom>
        </p:spPr>
        <p:txBody>
          <a:bodyPr lIns="0" tIns="0" rIns="0" bIns="0">
            <a:noAutofit/>
          </a:bodyPr>
          <a:lstStyle/>
          <a:p>
            <a:pPr algn="just"/>
            <a:r>
              <a:rPr lang="ru-RU" sz="1600" dirty="0"/>
              <a:t>Для назначения выплат должны быть соблюдены определенные требования: </a:t>
            </a:r>
            <a:endParaRPr lang="ru-RU" sz="1600" dirty="0" smtClean="0"/>
          </a:p>
          <a:p>
            <a:pPr algn="just">
              <a:buFont typeface="Wingdings" pitchFamily="2" charset="2"/>
              <a:buChar char="ü"/>
            </a:pPr>
            <a:r>
              <a:rPr lang="ru-RU" sz="1600" b="1" dirty="0" smtClean="0"/>
              <a:t>Профессиональная </a:t>
            </a:r>
            <a:r>
              <a:rPr lang="ru-RU" sz="1600" b="1" dirty="0"/>
              <a:t>деятельность. </a:t>
            </a:r>
            <a:endParaRPr lang="ru-RU" sz="1600" b="1" dirty="0" smtClean="0"/>
          </a:p>
          <a:p>
            <a:pPr algn="just"/>
            <a:r>
              <a:rPr lang="ru-RU" sz="1600" dirty="0" smtClean="0"/>
              <a:t>Человек </a:t>
            </a:r>
            <a:r>
              <a:rPr lang="ru-RU" sz="1600" dirty="0"/>
              <a:t>имеет право на досрочный выход на пенсию, если он трудится в опасных или тяжелых условиях и его работа может представлять особую опасность для здоровья и жизни. </a:t>
            </a:r>
            <a:endParaRPr lang="ru-RU" sz="1600" dirty="0" smtClean="0"/>
          </a:p>
          <a:p>
            <a:pPr algn="just"/>
            <a:endParaRPr lang="ru-RU" sz="1600" dirty="0"/>
          </a:p>
          <a:p>
            <a:pPr algn="just">
              <a:buFont typeface="Wingdings" pitchFamily="2" charset="2"/>
              <a:buChar char="ü"/>
            </a:pPr>
            <a:r>
              <a:rPr lang="ru-RU" sz="1600" b="1" dirty="0"/>
              <a:t>Особые территориальные условия</a:t>
            </a:r>
            <a:r>
              <a:rPr lang="ru-RU" sz="1600" u="sng" dirty="0"/>
              <a:t>.</a:t>
            </a:r>
            <a:r>
              <a:rPr lang="ru-RU" sz="1600" dirty="0"/>
              <a:t> </a:t>
            </a:r>
            <a:endParaRPr lang="ru-RU" sz="1600" dirty="0" smtClean="0"/>
          </a:p>
          <a:p>
            <a:pPr algn="just"/>
            <a:r>
              <a:rPr lang="ru-RU" sz="1600" dirty="0" smtClean="0"/>
              <a:t>Граждане</a:t>
            </a:r>
            <a:r>
              <a:rPr lang="ru-RU" sz="1600" dirty="0"/>
              <a:t>, которые трудятся в районах Крайнего Севера или других территориях, которые традиционно приравниваются к ним, выходят на заслуженный отдых раньше срока. </a:t>
            </a:r>
            <a:endParaRPr lang="ru-RU" sz="1600" dirty="0" smtClean="0"/>
          </a:p>
          <a:p>
            <a:pPr algn="just"/>
            <a:endParaRPr lang="ru-RU" sz="1600" dirty="0"/>
          </a:p>
          <a:p>
            <a:pPr algn="just">
              <a:buFont typeface="Wingdings" pitchFamily="2" charset="2"/>
              <a:buChar char="ü"/>
            </a:pPr>
            <a:r>
              <a:rPr lang="ru-RU" sz="1600" b="1" dirty="0" smtClean="0"/>
              <a:t>Социальные требования. </a:t>
            </a:r>
            <a:endParaRPr lang="ru-RU" sz="1600" b="1" dirty="0" smtClean="0"/>
          </a:p>
          <a:p>
            <a:pPr algn="just"/>
            <a:r>
              <a:rPr lang="ru-RU" sz="1600" dirty="0" smtClean="0"/>
              <a:t>Право </a:t>
            </a:r>
            <a:r>
              <a:rPr lang="ru-RU" sz="1600" dirty="0"/>
              <a:t>на преждевременное пенсионное обеспечение по законодательству полагается людям, которые имеют определенный социальный статус. </a:t>
            </a:r>
            <a:endParaRPr lang="ru-RU" sz="1600" dirty="0" smtClean="0"/>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Прямоугольник 1"/>
          <p:cNvSpPr/>
          <p:nvPr/>
        </p:nvSpPr>
        <p:spPr>
          <a:xfrm>
            <a:off x="367490" y="643709"/>
            <a:ext cx="4786346" cy="6500858"/>
          </a:xfrm>
          <a:prstGeom prst="rect">
            <a:avLst/>
          </a:prstGeom>
        </p:spPr>
        <p:txBody>
          <a:bodyPr lIns="0" tIns="0" rIns="0" bIns="0">
            <a:noAutofit/>
          </a:bodyPr>
          <a:lstStyle/>
          <a:p>
            <a:pPr algn="just"/>
            <a:r>
              <a:rPr lang="ru-RU" sz="1600" dirty="0" smtClean="0"/>
              <a:t>К ним относятся многодетные матери, жители районов Крайнего Севера, ведущие традиционный образ жизни, инвалиды, карлики.</a:t>
            </a:r>
            <a:br>
              <a:rPr lang="ru-RU" sz="1600" dirty="0" smtClean="0"/>
            </a:br>
            <a:r>
              <a:rPr lang="ru-RU" sz="1600" dirty="0" smtClean="0"/>
              <a:t>Выход на пенсию досрочно подразумевает выполнение ряда условий: </a:t>
            </a:r>
          </a:p>
          <a:p>
            <a:pPr algn="just">
              <a:buFont typeface="Wingdings" pitchFamily="2" charset="2"/>
              <a:buChar char="ü"/>
            </a:pPr>
            <a:r>
              <a:rPr lang="ru-RU" sz="1600" b="1" dirty="0" smtClean="0"/>
              <a:t>Возраст.</a:t>
            </a:r>
            <a:r>
              <a:rPr lang="ru-RU" sz="1600" dirty="0" smtClean="0"/>
              <a:t> </a:t>
            </a:r>
          </a:p>
          <a:p>
            <a:pPr algn="just"/>
            <a:r>
              <a:rPr lang="ru-RU" sz="1600" dirty="0" smtClean="0"/>
              <a:t>Российским законодательством в отличие от практики, применяемой в других странах, установлен дифференцированный возраст выхода на заслуженный отдых для мужчин (60 лет, в будущем - 65) и женщин (55 лет, в будущем -63). Представители некоторых профессий и категорий граждан вправе получать пенсионное обеспечение ранее указанных значений.</a:t>
            </a:r>
          </a:p>
          <a:p>
            <a:pPr algn="just">
              <a:buFont typeface="Wingdings" pitchFamily="2" charset="2"/>
              <a:buChar char="ü"/>
            </a:pPr>
            <a:r>
              <a:rPr lang="ru-RU" sz="1600" b="1" dirty="0" smtClean="0"/>
              <a:t>Страховой стаж. </a:t>
            </a:r>
          </a:p>
          <a:p>
            <a:pPr algn="just"/>
            <a:r>
              <a:rPr lang="ru-RU" sz="1600" dirty="0" smtClean="0"/>
              <a:t>Определенное количество лет, установленных законодательно, на протяжении которых из заработка работника должны были отчисляться страховые взносы работодателем. </a:t>
            </a:r>
          </a:p>
          <a:p>
            <a:pPr algn="just"/>
            <a:r>
              <a:rPr lang="ru-RU" sz="1600" dirty="0" smtClean="0"/>
              <a:t>В 2018 г. минимальный страховой стаж равняется 9 годам.</a:t>
            </a:r>
          </a:p>
          <a:p>
            <a:pPr algn="just"/>
            <a:endParaRPr lang="ru" sz="1600" dirty="0">
              <a:latin typeface="Trebuchet MS"/>
            </a:endParaRPr>
          </a:p>
        </p:txBody>
      </p:sp>
      <p:sp>
        <p:nvSpPr>
          <p:cNvPr id="3" name="Прямоугольник 2"/>
          <p:cNvSpPr/>
          <p:nvPr/>
        </p:nvSpPr>
        <p:spPr>
          <a:xfrm>
            <a:off x="367490" y="5787245"/>
            <a:ext cx="4857784" cy="1077218"/>
          </a:xfrm>
          <a:prstGeom prst="rect">
            <a:avLst/>
          </a:prstGeom>
        </p:spPr>
        <p:txBody>
          <a:bodyPr wrap="square">
            <a:spAutoFit/>
          </a:bodyPr>
          <a:lstStyle/>
          <a:p>
            <a:pPr algn="just">
              <a:buFont typeface="Wingdings" pitchFamily="2" charset="2"/>
              <a:buChar char="ü"/>
            </a:pPr>
            <a:r>
              <a:rPr lang="ru-RU" sz="1600" b="1" dirty="0" smtClean="0"/>
              <a:t>Трудовой стаж</a:t>
            </a:r>
            <a:r>
              <a:rPr lang="ru-RU" sz="1600" b="1" u="sng" dirty="0" smtClean="0"/>
              <a:t>. </a:t>
            </a:r>
            <a:endParaRPr lang="ru-RU" sz="1600" b="1" u="sng" dirty="0" smtClean="0"/>
          </a:p>
          <a:p>
            <a:pPr algn="just"/>
            <a:r>
              <a:rPr lang="ru-RU" sz="1600" dirty="0" smtClean="0"/>
              <a:t>Время</a:t>
            </a:r>
            <a:r>
              <a:rPr lang="ru-RU" sz="1600" dirty="0"/>
              <a:t>, на протяжении которого человек работал по трудовому или гражданско-правовому договору. </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15081"/>
            <a:ext cx="544988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трудовой стаж учитывается время прохождения армейской службы, нахождение на больничном, период нахождения на учете в Службе занятости, отпуск по уходу за ребенком до достижения им полуторалетнего возраста.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Специальный</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по выслуге лет по определенным профессиям и должностям, который необходим для назначения досрочной пенсии</a:t>
            </a:r>
          </a:p>
          <a:p>
            <a:pPr marL="0" marR="0" lvl="0" indent="4508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1600"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Индивидуальный пенсионный коэффициент</a:t>
            </a:r>
            <a:r>
              <a:rPr kumimoji="0" lang="ru-RU" sz="16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Величина, которая напрямую влияет на размер полученной выплаты. При перечислении взносов в ПФР денежная сумма по специальной формуле переводится в баллы, которые при выходе на залуженный отдых суммируются, а затем умножаются на стоимость ИПК (значение ежегодно индексируется).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Rectangle 2"/>
          <p:cNvSpPr>
            <a:spLocks noChangeArrowheads="1"/>
          </p:cNvSpPr>
          <p:nvPr/>
        </p:nvSpPr>
        <p:spPr bwMode="auto">
          <a:xfrm>
            <a:off x="0" y="3715543"/>
            <a:ext cx="5449888"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algn="just" eaLnBrk="1" fontAlgn="base" hangingPunct="1">
              <a:spcBef>
                <a:spcPct val="0"/>
              </a:spcBef>
              <a:spcAft>
                <a:spcPct val="0"/>
              </a:spcAft>
            </a:pPr>
            <a:r>
              <a:rPr lang="ru-RU" sz="1600" b="1" u="sng" dirty="0">
                <a:latin typeface="Times New Roman" pitchFamily="18" charset="0"/>
                <a:ea typeface="Times New Roman" pitchFamily="18" charset="0"/>
                <a:cs typeface="Times New Roman" pitchFamily="18" charset="0"/>
              </a:rPr>
              <a:t>Социальные категории граждан.</a:t>
            </a:r>
          </a:p>
          <a:p>
            <a:pPr indent="450850" algn="just" eaLnBrk="0" fontAlgn="base" hangingPunct="0">
              <a:spcBef>
                <a:spcPct val="0"/>
              </a:spcBef>
              <a:spcAft>
                <a:spcPct val="0"/>
              </a:spcAft>
            </a:pPr>
            <a:r>
              <a:rPr lang="ru-RU" sz="1600" dirty="0">
                <a:latin typeface="Times New Roman" pitchFamily="18" charset="0"/>
                <a:ea typeface="Times New Roman" pitchFamily="18" charset="0"/>
                <a:cs typeface="Times New Roman" pitchFamily="18" charset="0"/>
              </a:rPr>
              <a:t>Сегодня законодательно определены группы населения, которые вправе выходить на досрочную </a:t>
            </a:r>
            <a:r>
              <a:rPr lang="ru-RU" sz="1600" dirty="0" smtClean="0">
                <a:latin typeface="Times New Roman" pitchFamily="18" charset="0"/>
                <a:ea typeface="Times New Roman" pitchFamily="18" charset="0"/>
                <a:cs typeface="Times New Roman" pitchFamily="18" charset="0"/>
              </a:rPr>
              <a:t>пенсию, причем </a:t>
            </a:r>
            <a:r>
              <a:rPr lang="ru-RU" sz="1600" dirty="0">
                <a:latin typeface="Times New Roman" pitchFamily="18" charset="0"/>
                <a:ea typeface="Times New Roman" pitchFamily="18" charset="0"/>
                <a:cs typeface="Times New Roman" pitchFamily="18" charset="0"/>
              </a:rPr>
              <a:t>в данном случае учитывается не их рабочий стаж, а социальное положение в обществе: многодетные матери; опекуны или один из родителей детей-инвалидов или инвалидов с детства; некоторые категории безработных; представители малочисленных коренных народов Крайнего Севера, занимающихся натуральным хозяйством; лилипуты; диспропорциональные карлики; инвалиды по зрению с присвоенной 1 группой; лица, ставшие инвалидами после получения военной травмы; матери 2 или более детей, работавшие на Крайнем Севере. </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3176" y="858023"/>
            <a:ext cx="5143536"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tabLst/>
            </a:pPr>
            <a:r>
              <a:rPr kumimoji="0" lang="ru-RU"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сокращении штата или при ликвидации предприятия.</a:t>
            </a:r>
            <a:endParaRPr kumimoji="0" lang="ru-RU" sz="1600" b="1" i="0" u="sng"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Граждане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предпенсионного</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возраста, которые попали под сокращение, вправе претендовать на начисление довольствия раньше. Важным аспектом при этом считается возраст гражданина. Ему должно оставаться менее 2 лет до даты наступления права выхода на заслуженный отдых. Женщинам разрешается уйти на пенсию в 53, (63) в то время как мужчинам - с наступлением 58-летия (65). Помимо возрастных ограничений должны соблюдаться другие требования: Причиной увольнения должно быть сокращение численности кадров на предприятии либо же его полная ликвидация. Наличие 20-летней трудовой выслуги для женщин и 25-летнего стажа для мужчин (для некоторых категорий граждан могут быть другие, льготные условия). Попавший под сокращение человек должен числиться безработным, состоять на учете в Службе занятости, причем на самой бирже не должно быть вакансий, которые бы подходили человеку в соответствие с его специальностью или квалификацией. Можно лишиться права назначения досрочной выплаты, если работник: Дважды отказался от трудоустройства по подходящим ему специальностям. Имеет провинности, которые стали причиной прекращения или снижения выплат.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296052" y="1215213"/>
            <a:ext cx="492922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tabLst/>
            </a:pPr>
            <a:r>
              <a:rPr lang="ru-RU" sz="1600" b="1" u="sng" dirty="0">
                <a:latin typeface="Times New Roman" pitchFamily="18" charset="0"/>
                <a:ea typeface="Times New Roman" pitchFamily="18" charset="0"/>
                <a:cs typeface="Times New Roman" pitchFamily="18" charset="0"/>
              </a:rPr>
              <a:t>Работники льготных профессий.</a:t>
            </a:r>
          </a:p>
          <a:p>
            <a:pPr marL="0" marR="0" lvl="0" indent="450850" algn="just" defTabSz="914400" rtl="0" eaLnBrk="0" fontAlgn="base" latinLnBrk="0" hangingPunct="0">
              <a:lnSpc>
                <a:spcPct val="100000"/>
              </a:lnSpc>
              <a:spcBef>
                <a:spcPct val="0"/>
              </a:spcBef>
              <a:spcAft>
                <a:spcPct val="0"/>
              </a:spcAft>
              <a:buClrTx/>
              <a:buSzTx/>
              <a:buFontTx/>
              <a:buNone/>
              <a:tabLst/>
            </a:pPr>
            <a:r>
              <a:rPr lang="ru-RU" sz="1600" dirty="0">
                <a:latin typeface="Times New Roman" pitchFamily="18" charset="0"/>
                <a:ea typeface="Times New Roman" pitchFamily="18" charset="0"/>
                <a:cs typeface="Times New Roman" pitchFamily="18" charset="0"/>
              </a:rPr>
              <a:t>Перечень льготных специальностей – это утвержденные списки профессий, которым полагаются определенные преференции. </a:t>
            </a:r>
            <a:endParaRPr lang="ru-RU" sz="1600" dirty="0" smtClean="0">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lang="ru-RU" sz="1600" dirty="0" smtClean="0">
                <a:latin typeface="Times New Roman" pitchFamily="18" charset="0"/>
                <a:ea typeface="Times New Roman" pitchFamily="18" charset="0"/>
                <a:cs typeface="Times New Roman" pitchFamily="18" charset="0"/>
              </a:rPr>
              <a:t>Основой </a:t>
            </a:r>
            <a:r>
              <a:rPr lang="ru-RU" sz="1600" dirty="0">
                <a:latin typeface="Times New Roman" pitchFamily="18" charset="0"/>
                <a:ea typeface="Times New Roman" pitchFamily="18" charset="0"/>
                <a:cs typeface="Times New Roman" pitchFamily="18" charset="0"/>
              </a:rPr>
              <a:t>для их составления служит уровень воздействия на организм вредных факторов, которые возникают при производственном процессе. </a:t>
            </a:r>
            <a:endParaRPr lang="ru-RU" sz="1600" dirty="0" smtClean="0">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lang="ru-RU" sz="1600" dirty="0" smtClean="0">
                <a:latin typeface="Times New Roman" pitchFamily="18" charset="0"/>
                <a:ea typeface="Times New Roman" pitchFamily="18" charset="0"/>
                <a:cs typeface="Times New Roman" pitchFamily="18" charset="0"/>
              </a:rPr>
              <a:t>Выделяют </a:t>
            </a:r>
            <a:r>
              <a:rPr lang="ru-RU" sz="1600" dirty="0">
                <a:latin typeface="Times New Roman" pitchFamily="18" charset="0"/>
                <a:ea typeface="Times New Roman" pitchFamily="18" charset="0"/>
                <a:cs typeface="Times New Roman" pitchFamily="18" charset="0"/>
              </a:rPr>
              <a:t>Список №1 и Список №2. Утверждены они были в 1991 г. постановлением Кабинета министров СССР за номером 10 для определения профессий людей, которые имеют право досрочно выходить на отдых. Порядок применения Списков на современном этапе устанавливается Постановлением Правительства РФ №665 (16.07.2014), в соответствии с нормами статьи 30 закона №400-ФЗ. </a:t>
            </a:r>
          </a:p>
          <a:p>
            <a:pPr marL="0" marR="0" lvl="0" indent="450850" algn="just" defTabSz="914400" rtl="0" eaLnBrk="0" fontAlgn="base" latinLnBrk="0" hangingPunct="0">
              <a:lnSpc>
                <a:spcPct val="100000"/>
              </a:lnSpc>
              <a:spcBef>
                <a:spcPct val="0"/>
              </a:spcBef>
              <a:spcAft>
                <a:spcPct val="0"/>
              </a:spcAft>
              <a:buClrTx/>
              <a:buSzTx/>
              <a:buFontTx/>
              <a:buNone/>
              <a:tabLst/>
            </a:pPr>
            <a:r>
              <a:rPr lang="ru-RU" sz="1600" dirty="0">
                <a:latin typeface="Times New Roman" pitchFamily="18" charset="0"/>
                <a:ea typeface="Times New Roman" pitchFamily="18" charset="0"/>
                <a:cs typeface="Times New Roman" pitchFamily="18" charset="0"/>
              </a:rPr>
              <a:t>Согласно Трудовому кодексу РФ граждане, чья трудовая деятельность </a:t>
            </a:r>
            <a:r>
              <a:rPr lang="ru-RU" sz="1600" dirty="0" smtClean="0">
                <a:latin typeface="Times New Roman" pitchFamily="18" charset="0"/>
                <a:ea typeface="Times New Roman" pitchFamily="18" charset="0"/>
                <a:cs typeface="Times New Roman" pitchFamily="18" charset="0"/>
              </a:rPr>
              <a:t>осуществляется во вредных условия (согласно специальной оценки условий труда), </a:t>
            </a:r>
            <a:r>
              <a:rPr lang="ru-RU" sz="1600" dirty="0">
                <a:latin typeface="Times New Roman" pitchFamily="18" charset="0"/>
                <a:ea typeface="Times New Roman" pitchFamily="18" charset="0"/>
                <a:cs typeface="Times New Roman" pitchFamily="18" charset="0"/>
              </a:rPr>
              <a:t>имеют право на дополнительный отпуск, сокращенный рабочий день и прочие привилегии. </a:t>
            </a:r>
            <a:endParaRPr lang="ru-RU" sz="1600" dirty="0" smtClean="0">
              <a:latin typeface="Times New Roman" pitchFamily="18" charset="0"/>
              <a:ea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224614" y="715147"/>
            <a:ext cx="5072098"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6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Разница заключается в степени вредного влияния производственных факторов на человеческий организм</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Список №1 – особо опасные и тяжелые условия; Список №2 – вредные и тяжелые условия (меньшая опасность для здоровья по сравнению со Списком №1).</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говорить кратко, оба списка дают гражданину право на льготное социальное и пенсионное обеспечение.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Среди профессий и должностей следует выделить: работники атомной энергетики; труженики химической промышленности; геологоразведчики, поисковики; горнорабочие; лица, трудящиеся в подземных сооружениях; работники летных составов и гражданской авиации; лица, занятые на автомобильном транспорте; военнослужащие; работники с радиоактивными веществами; женщины, которые трудились с высокой интенсивностью или управляли тяжелой техникой; лица, работавшие в цехах с повышенными температурами; врачи и прочий медперсонал; труженики металлургического производства; работники железнодорожного транспорта; педагоги; лица с особо тяжелыми условиями работы; работники авиационной отрасли; водители общественного транспорта; рабочие морских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Прямоугольник 3"/>
          <p:cNvSpPr/>
          <p:nvPr/>
        </p:nvSpPr>
        <p:spPr>
          <a:xfrm>
            <a:off x="438928" y="929461"/>
            <a:ext cx="4643470" cy="5262979"/>
          </a:xfrm>
          <a:prstGeom prst="rect">
            <a:avLst/>
          </a:prstGeom>
        </p:spPr>
        <p:txBody>
          <a:bodyPr wrap="square">
            <a:spAutoFit/>
          </a:bodyPr>
          <a:lstStyle/>
          <a:p>
            <a:pPr lvl="0" indent="450850" algn="just" eaLnBrk="0" fontAlgn="base" hangingPunct="0">
              <a:spcBef>
                <a:spcPct val="0"/>
              </a:spcBef>
              <a:spcAft>
                <a:spcPct val="0"/>
              </a:spcAf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речных судов; сотрудники службы исполнения наказаний; оленеводы; работники аварийно-спасательных служб; творческие и театральные деятели.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lvl="0" indent="450850" algn="just" eaLnBrk="0" fontAlgn="base" hangingPunct="0">
              <a:spcBef>
                <a:spcPct val="0"/>
              </a:spcBef>
              <a:spcAft>
                <a:spcPct val="0"/>
              </a:spcAf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условии, что трудовая деятельность человека связана с опасными, вредными или тяжелыми условиями труда, которые относятся к Списку 1 и Списку 2, он может претендовать на досрочный выход на заслуженный отдых. Ему нужно проработать не менее половины времени, требуемого для выхода на заслуженный отдых по этим спискам. Для того чтобы воспользоваться такой прерогативой, дополнительно надо иметь необходимую сумму пенсионных баллов и определенный страховой стаж. Общеустановленный пенсионный возраст уменьшается пропорционально имеющейся выслуги. </a:t>
            </a:r>
          </a:p>
          <a:p>
            <a:pPr lvl="0" indent="450850" algn="just" eaLnBrk="0" fontAlgn="base" hangingPunct="0">
              <a:spcBef>
                <a:spcPct val="0"/>
              </a:spcBef>
              <a:spcAft>
                <a:spcPct val="0"/>
              </a:spcAf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Выплаты в 2018 г. по Списку №1 могут назначаться раньше наступления необходимого законом возраста.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TotalTime>
  <Words>1747</Words>
  <PresentationFormat>Произвольный</PresentationFormat>
  <Paragraphs>101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Кишмахова</dc:creator>
  <cp:lastModifiedBy>Пользователь</cp:lastModifiedBy>
  <cp:revision>15</cp:revision>
  <dcterms:modified xsi:type="dcterms:W3CDTF">2018-07-16T11:10:53Z</dcterms:modified>
</cp:coreProperties>
</file>